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271" r:id="rId3"/>
    <p:sldId id="342" r:id="rId4"/>
    <p:sldId id="365" r:id="rId5"/>
    <p:sldId id="272" r:id="rId6"/>
    <p:sldId id="275" r:id="rId7"/>
    <p:sldId id="276" r:id="rId8"/>
    <p:sldId id="277" r:id="rId9"/>
    <p:sldId id="278" r:id="rId10"/>
    <p:sldId id="279" r:id="rId11"/>
    <p:sldId id="281" r:id="rId12"/>
    <p:sldId id="283" r:id="rId13"/>
    <p:sldId id="282" r:id="rId14"/>
    <p:sldId id="344" r:id="rId15"/>
    <p:sldId id="346" r:id="rId16"/>
    <p:sldId id="284" r:id="rId17"/>
    <p:sldId id="286" r:id="rId18"/>
    <p:sldId id="309" r:id="rId19"/>
    <p:sldId id="310" r:id="rId20"/>
    <p:sldId id="364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9" r:id="rId29"/>
    <p:sldId id="318" r:id="rId30"/>
    <p:sldId id="322" r:id="rId31"/>
    <p:sldId id="287" r:id="rId32"/>
    <p:sldId id="320" r:id="rId33"/>
    <p:sldId id="323" r:id="rId34"/>
    <p:sldId id="274" r:id="rId35"/>
    <p:sldId id="321" r:id="rId36"/>
    <p:sldId id="325" r:id="rId37"/>
    <p:sldId id="324" r:id="rId38"/>
    <p:sldId id="330" r:id="rId39"/>
    <p:sldId id="331" r:id="rId40"/>
    <p:sldId id="332" r:id="rId41"/>
    <p:sldId id="297" r:id="rId42"/>
    <p:sldId id="291" r:id="rId43"/>
    <p:sldId id="294" r:id="rId44"/>
    <p:sldId id="298" r:id="rId45"/>
    <p:sldId id="299" r:id="rId46"/>
    <p:sldId id="295" r:id="rId47"/>
    <p:sldId id="302" r:id="rId48"/>
    <p:sldId id="303" r:id="rId49"/>
    <p:sldId id="356" r:id="rId50"/>
    <p:sldId id="357" r:id="rId51"/>
    <p:sldId id="358" r:id="rId52"/>
    <p:sldId id="304" r:id="rId53"/>
    <p:sldId id="305" r:id="rId54"/>
    <p:sldId id="307" r:id="rId55"/>
    <p:sldId id="308" r:id="rId56"/>
    <p:sldId id="292" r:id="rId57"/>
    <p:sldId id="360" r:id="rId58"/>
    <p:sldId id="361" r:id="rId59"/>
    <p:sldId id="359" r:id="rId60"/>
    <p:sldId id="362" r:id="rId61"/>
    <p:sldId id="301" r:id="rId62"/>
    <p:sldId id="335" r:id="rId63"/>
    <p:sldId id="336" r:id="rId64"/>
    <p:sldId id="349" r:id="rId65"/>
    <p:sldId id="352" r:id="rId66"/>
    <p:sldId id="353" r:id="rId67"/>
    <p:sldId id="350" r:id="rId68"/>
    <p:sldId id="351" r:id="rId69"/>
    <p:sldId id="354" r:id="rId70"/>
    <p:sldId id="339" r:id="rId71"/>
    <p:sldId id="355" r:id="rId72"/>
    <p:sldId id="300" r:id="rId73"/>
    <p:sldId id="333" r:id="rId74"/>
    <p:sldId id="363" r:id="rId75"/>
    <p:sldId id="334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8979E97-2F5D-E842-A7F3-6BDDF00C86DC}">
          <p14:sldIdLst>
            <p14:sldId id="256"/>
          </p14:sldIdLst>
        </p14:section>
        <p14:section name="GIS Background" id="{14BE7BFB-5EF3-4048-8616-012EC2CCFB11}">
          <p14:sldIdLst>
            <p14:sldId id="271"/>
            <p14:sldId id="342"/>
            <p14:sldId id="365"/>
          </p14:sldIdLst>
        </p14:section>
        <p14:section name="Geographic Projections" id="{35717671-E876-42C8-A666-DB379D033446}">
          <p14:sldIdLst>
            <p14:sldId id="272"/>
            <p14:sldId id="275"/>
            <p14:sldId id="276"/>
            <p14:sldId id="277"/>
            <p14:sldId id="278"/>
            <p14:sldId id="279"/>
            <p14:sldId id="281"/>
            <p14:sldId id="283"/>
            <p14:sldId id="282"/>
            <p14:sldId id="344"/>
            <p14:sldId id="346"/>
            <p14:sldId id="284"/>
            <p14:sldId id="286"/>
          </p14:sldIdLst>
        </p14:section>
        <p14:section name="Data" id="{FC48CA74-059C-7147-826A-778DB6E79594}">
          <p14:sldIdLst>
            <p14:sldId id="309"/>
            <p14:sldId id="310"/>
            <p14:sldId id="364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18"/>
            <p14:sldId id="322"/>
            <p14:sldId id="287"/>
            <p14:sldId id="320"/>
            <p14:sldId id="323"/>
          </p14:sldIdLst>
        </p14:section>
        <p14:section name="ArcGIS Software" id="{E73DF91B-5220-46F5-A276-72F796B2B154}">
          <p14:sldIdLst>
            <p14:sldId id="274"/>
          </p14:sldIdLst>
        </p14:section>
        <p14:section name="ArcCatalog" id="{BA96B8A0-3934-2840-87FF-C22D40592AA5}">
          <p14:sldIdLst>
            <p14:sldId id="321"/>
            <p14:sldId id="325"/>
            <p14:sldId id="324"/>
            <p14:sldId id="330"/>
            <p14:sldId id="331"/>
            <p14:sldId id="332"/>
          </p14:sldIdLst>
        </p14:section>
        <p14:section name="ArcMap" id="{74242D17-5C44-FD47-AC88-CAC58ED09FE9}">
          <p14:sldIdLst>
            <p14:sldId id="297"/>
            <p14:sldId id="291"/>
            <p14:sldId id="294"/>
            <p14:sldId id="298"/>
            <p14:sldId id="299"/>
            <p14:sldId id="295"/>
            <p14:sldId id="302"/>
            <p14:sldId id="303"/>
            <p14:sldId id="356"/>
            <p14:sldId id="357"/>
            <p14:sldId id="358"/>
            <p14:sldId id="304"/>
            <p14:sldId id="305"/>
            <p14:sldId id="307"/>
            <p14:sldId id="308"/>
          </p14:sldIdLst>
        </p14:section>
        <p14:section name="Making Maps" id="{97EA758B-8526-4241-93AA-26905A601333}">
          <p14:sldIdLst>
            <p14:sldId id="292"/>
            <p14:sldId id="360"/>
            <p14:sldId id="361"/>
            <p14:sldId id="359"/>
            <p14:sldId id="362"/>
          </p14:sldIdLst>
        </p14:section>
        <p14:section name="Geoprocessing" id="{AE20A7E5-0996-8F4B-9A78-CAD81538F6B5}">
          <p14:sldIdLst>
            <p14:sldId id="301"/>
            <p14:sldId id="335"/>
            <p14:sldId id="336"/>
            <p14:sldId id="349"/>
            <p14:sldId id="352"/>
            <p14:sldId id="353"/>
            <p14:sldId id="350"/>
            <p14:sldId id="351"/>
            <p14:sldId id="354"/>
            <p14:sldId id="339"/>
            <p14:sldId id="355"/>
          </p14:sldIdLst>
        </p14:section>
        <p14:section name="Raster analysis" id="{881F5D0B-2015-F44A-9A37-4479D97FB44B}">
          <p14:sldIdLst>
            <p14:sldId id="300"/>
          </p14:sldIdLst>
        </p14:section>
        <p14:section name="Editing" id="{F572F9AB-AECB-8C46-806B-38AAC6503328}">
          <p14:sldIdLst>
            <p14:sldId id="333"/>
            <p14:sldId id="363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95191" autoAdjust="0"/>
  </p:normalViewPr>
  <p:slideViewPr>
    <p:cSldViewPr snapToGrid="0" snapToObjects="1">
      <p:cViewPr>
        <p:scale>
          <a:sx n="73" d="100"/>
          <a:sy n="73" d="100"/>
        </p:scale>
        <p:origin x="-2772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E69F-BDB0-A44D-8980-837FA8147F6C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3865-DC13-0E4F-B7D8-E3D8ADA65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Tissot’s</a:t>
            </a:r>
            <a:r>
              <a:rPr lang="en-US" dirty="0" smtClean="0"/>
              <a:t> </a:t>
            </a:r>
            <a:r>
              <a:rPr lang="en-US" dirty="0" err="1" smtClean="0"/>
              <a:t>indicatrix</a:t>
            </a:r>
            <a:r>
              <a:rPr lang="en-US" dirty="0" smtClean="0"/>
              <a:t> (</a:t>
            </a:r>
            <a:r>
              <a:rPr lang="en-US" dirty="0" err="1" smtClean="0"/>
              <a:t>Tissot</a:t>
            </a:r>
            <a:r>
              <a:rPr lang="en-US" dirty="0" smtClean="0"/>
              <a:t> </a:t>
            </a:r>
            <a:r>
              <a:rPr lang="en-US" dirty="0" err="1" smtClean="0"/>
              <a:t>indicatrix</a:t>
            </a:r>
            <a:r>
              <a:rPr lang="en-US" dirty="0" smtClean="0"/>
              <a:t>, </a:t>
            </a:r>
            <a:r>
              <a:rPr lang="en-US" dirty="0" err="1" smtClean="0"/>
              <a:t>Tissot’s</a:t>
            </a:r>
            <a:r>
              <a:rPr lang="en-US" dirty="0" smtClean="0"/>
              <a:t> ellipse, </a:t>
            </a:r>
            <a:r>
              <a:rPr lang="en-US" dirty="0" err="1" smtClean="0"/>
              <a:t>Tissot</a:t>
            </a:r>
            <a:r>
              <a:rPr lang="en-US" dirty="0" smtClean="0"/>
              <a:t> ellipse, ellipse of distortion) is a mathematical contrivance presented by French mathematician Nicolas </a:t>
            </a:r>
            <a:r>
              <a:rPr lang="en-US" dirty="0" err="1" smtClean="0"/>
              <a:t>Auguste</a:t>
            </a:r>
            <a:r>
              <a:rPr lang="en-US" dirty="0" smtClean="0"/>
              <a:t> </a:t>
            </a:r>
            <a:r>
              <a:rPr lang="en-US" dirty="0" err="1" smtClean="0"/>
              <a:t>Tissot</a:t>
            </a:r>
            <a:r>
              <a:rPr lang="en-US" dirty="0" smtClean="0"/>
              <a:t> in 1859 and 1871 in order to characterize distortions due to map projection. It is the geometry that results from projecting a circle of infinitesimal radius from a curved geometric model, such as a globe, onto a map. </a:t>
            </a:r>
            <a:r>
              <a:rPr lang="en-US" dirty="0" err="1" smtClean="0"/>
              <a:t>Tissot</a:t>
            </a:r>
            <a:r>
              <a:rPr lang="en-US" dirty="0" smtClean="0"/>
              <a:t> proved that the resulting diagram is an ellipse whose axes indicate the two principal directions along which scale is maximal and minimal at that point on the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83865-DC13-0E4F-B7D8-E3D8ADA657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Tissot’s</a:t>
            </a:r>
            <a:r>
              <a:rPr lang="en-US" dirty="0" smtClean="0"/>
              <a:t> </a:t>
            </a:r>
            <a:r>
              <a:rPr lang="en-US" dirty="0" err="1" smtClean="0"/>
              <a:t>indicatrix</a:t>
            </a:r>
            <a:r>
              <a:rPr lang="en-US" dirty="0" smtClean="0"/>
              <a:t> (</a:t>
            </a:r>
            <a:r>
              <a:rPr lang="en-US" dirty="0" err="1" smtClean="0"/>
              <a:t>Tissot</a:t>
            </a:r>
            <a:r>
              <a:rPr lang="en-US" dirty="0" smtClean="0"/>
              <a:t> </a:t>
            </a:r>
            <a:r>
              <a:rPr lang="en-US" dirty="0" err="1" smtClean="0"/>
              <a:t>indicatrix</a:t>
            </a:r>
            <a:r>
              <a:rPr lang="en-US" dirty="0" smtClean="0"/>
              <a:t>, </a:t>
            </a:r>
            <a:r>
              <a:rPr lang="en-US" dirty="0" err="1" smtClean="0"/>
              <a:t>Tissot’s</a:t>
            </a:r>
            <a:r>
              <a:rPr lang="en-US" dirty="0" smtClean="0"/>
              <a:t> ellipse, </a:t>
            </a:r>
            <a:r>
              <a:rPr lang="en-US" dirty="0" err="1" smtClean="0"/>
              <a:t>Tissot</a:t>
            </a:r>
            <a:r>
              <a:rPr lang="en-US" dirty="0" smtClean="0"/>
              <a:t> ellipse, ellipse of distortion) is a mathematical contrivance presented by French mathematician Nicolas </a:t>
            </a:r>
            <a:r>
              <a:rPr lang="en-US" dirty="0" err="1" smtClean="0"/>
              <a:t>Auguste</a:t>
            </a:r>
            <a:r>
              <a:rPr lang="en-US" dirty="0" smtClean="0"/>
              <a:t> </a:t>
            </a:r>
            <a:r>
              <a:rPr lang="en-US" dirty="0" err="1" smtClean="0"/>
              <a:t>Tissot</a:t>
            </a:r>
            <a:r>
              <a:rPr lang="en-US" dirty="0" smtClean="0"/>
              <a:t> in 1859 and 1871 in order to characterize distortions due to map projection. It is the geometry that results from projecting a circle of infinitesimal radius from a curved geometric model, such as a globe, onto a map. </a:t>
            </a:r>
            <a:r>
              <a:rPr lang="en-US" dirty="0" err="1" smtClean="0"/>
              <a:t>Tissot</a:t>
            </a:r>
            <a:r>
              <a:rPr lang="en-US" smtClean="0"/>
              <a:t> proved that the resulting diagram is an ellipse whose axes indicate the two principal directions along which scale is maximal and minimal at that point on the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83865-DC13-0E4F-B7D8-E3D8ADA657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</a:t>
            </a:r>
            <a:r>
              <a:rPr lang="en-US" baseline="0" dirty="0" smtClean="0"/>
              <a:t> you can simply sum the number of pixels multiply cell area and get area. Much more </a:t>
            </a:r>
            <a:r>
              <a:rPr lang="en-US" baseline="0" dirty="0" err="1" smtClean="0"/>
              <a:t>cpmplicated</a:t>
            </a:r>
            <a:r>
              <a:rPr lang="en-US" baseline="0" dirty="0" smtClean="0"/>
              <a:t> to calculate area of a vector polygon.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83865-DC13-0E4F-B7D8-E3D8ADA657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0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0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B660-6963-6D46-BF3C-6CB6693957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B7DA-595E-284C-8A12-7E2463D33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vVX-PrBRtT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en/help/main/10.1/index.html#/An_introduction_to_the_commonly_used_GIS_tools/018p00000002000000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Primer for </a:t>
            </a:r>
            <a:br>
              <a:rPr lang="en-US" dirty="0" smtClean="0"/>
            </a:br>
            <a:r>
              <a:rPr lang="en-US" dirty="0" smtClean="0"/>
              <a:t>Landscape Ecology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</a:t>
            </a:r>
            <a:r>
              <a:rPr lang="en-US" dirty="0" smtClean="0"/>
              <a:t>Best</a:t>
            </a:r>
            <a:br>
              <a:rPr lang="en-US" dirty="0" smtClean="0"/>
            </a:br>
            <a:r>
              <a:rPr lang="en-US" dirty="0" smtClean="0"/>
              <a:t>Jan 8, 2015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10" y="1994364"/>
            <a:ext cx="6547103" cy="41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Distortion of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335" y="1332595"/>
            <a:ext cx="3303786" cy="72006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Tissot’s</a:t>
            </a:r>
            <a:r>
              <a:rPr lang="en-US" dirty="0" smtClean="0"/>
              <a:t> </a:t>
            </a:r>
            <a:r>
              <a:rPr lang="en-US" dirty="0" err="1" smtClean="0"/>
              <a:t>Indicatrix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93" y="2285667"/>
            <a:ext cx="3696003" cy="36220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7835" y="5991973"/>
            <a:ext cx="488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iew from space of geographic coordinate 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10121" y="2906432"/>
            <a:ext cx="30304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Distortions, </a:t>
            </a:r>
            <a:br>
              <a:rPr lang="en-US" sz="2800" dirty="0" smtClean="0"/>
            </a:br>
            <a:r>
              <a:rPr lang="en-US" sz="2800" dirty="0" smtClean="0"/>
              <a:t>  at least 1 or more: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Distance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Angle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7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Angle or Area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90" y="1871109"/>
            <a:ext cx="2664369" cy="3996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28" y="5876494"/>
            <a:ext cx="335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Conformal</a:t>
            </a:r>
            <a:r>
              <a:rPr lang="en-US" dirty="0" smtClean="0"/>
              <a:t> (preserved angle, distorted area): </a:t>
            </a:r>
            <a:r>
              <a:rPr lang="en-US" b="1" i="1" dirty="0" smtClean="0"/>
              <a:t>Mercator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18089" y="5498330"/>
            <a:ext cx="502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Equal area</a:t>
            </a:r>
            <a:r>
              <a:rPr lang="en-US" dirty="0" smtClean="0"/>
              <a:t> (distorted angle): </a:t>
            </a:r>
            <a:r>
              <a:rPr lang="en-US" b="1" i="1" dirty="0" err="1" smtClean="0"/>
              <a:t>Mollweide</a:t>
            </a:r>
            <a:endParaRPr lang="en-US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828" y="2390557"/>
            <a:ext cx="5618535" cy="28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Projection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3266" y="5803814"/>
            <a:ext cx="720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Compromise</a:t>
            </a:r>
            <a:r>
              <a:rPr lang="en-US" sz="1600" dirty="0" smtClean="0"/>
              <a:t> projection (vary in size, shape, angle): </a:t>
            </a:r>
            <a:r>
              <a:rPr lang="en-US" sz="1600" b="1" i="1" dirty="0" err="1"/>
              <a:t>Winkel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Tripel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8" y="1874151"/>
            <a:ext cx="6169614" cy="3784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2093" y="5076119"/>
            <a:ext cx="1890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Oblique Mercator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43" y="2385003"/>
            <a:ext cx="285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changing the Maps?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2652" y="6323673"/>
            <a:ext cx="4754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http://www.youtube.com/watch?v=vVX-</a:t>
            </a:r>
            <a:r>
              <a:rPr lang="en-US" dirty="0" smtClean="0">
                <a:hlinkClick r:id="rId2"/>
              </a:rPr>
              <a:t>PrBRtTY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Gall--Peters_Projection_-_YouTub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15" y="3158812"/>
            <a:ext cx="5301606" cy="316486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62781"/>
            <a:ext cx="8342857" cy="15586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Because … the Mercator projection has fostered European imperialist attitudes for centuries and created an ethnic bias against the Third World….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sz="2600" dirty="0" smtClean="0"/>
              <a:t>says the Organization </a:t>
            </a:r>
            <a:r>
              <a:rPr lang="en-US" sz="2600" dirty="0"/>
              <a:t>of Cartographers for Social </a:t>
            </a:r>
            <a:r>
              <a:rPr lang="en-US" sz="2600" dirty="0" smtClean="0"/>
              <a:t>Equality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[West Wing season 2, episode 16]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141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changing the Maps?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81"/>
            <a:ext cx="8342857" cy="15586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Because … the Mercator projection has fostered European imperialist attitudes for centuries and created an ethnic bias against the Third World….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sz="2600" dirty="0" smtClean="0"/>
              <a:t>says the Organization </a:t>
            </a:r>
            <a:r>
              <a:rPr lang="en-US" sz="2600" dirty="0"/>
              <a:t>of Cartographers for Social </a:t>
            </a:r>
            <a:r>
              <a:rPr lang="en-US" sz="2600" dirty="0" smtClean="0"/>
              <a:t>Equality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[West Wing season 2, episode 16]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913534"/>
            <a:ext cx="4876800" cy="309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3534"/>
            <a:ext cx="3341843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003" y="5997138"/>
            <a:ext cx="1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Mercator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24091" y="5991973"/>
            <a:ext cx="24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Galls-Peters</a:t>
            </a:r>
            <a:endParaRPr lang="en-US" sz="3600" dirty="0"/>
          </a:p>
        </p:txBody>
      </p:sp>
      <p:sp>
        <p:nvSpPr>
          <p:cNvPr id="10" name="Right Arrow 9"/>
          <p:cNvSpPr/>
          <p:nvPr/>
        </p:nvSpPr>
        <p:spPr>
          <a:xfrm>
            <a:off x="3549329" y="3972931"/>
            <a:ext cx="553565" cy="69200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Geodesic</a:t>
            </a:r>
            <a:r>
              <a:rPr lang="en-US" dirty="0" smtClean="0"/>
              <a:t> Distance, Area &amp;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86" y="1288085"/>
            <a:ext cx="8714902" cy="8584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geodesic = shortest distance along surface of a geoid (aka spheroid)</a:t>
            </a:r>
          </a:p>
          <a:p>
            <a:pPr marL="0" indent="0">
              <a:buNone/>
            </a:pPr>
            <a:r>
              <a:rPr lang="en-US" dirty="0" smtClean="0"/>
              <a:t>New to ArcGIS 10.1, so often do not need to project layers from geographic.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97" y="2272010"/>
            <a:ext cx="6916525" cy="42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Geodesic Real World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24038"/>
            <a:ext cx="38100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811" y="1619687"/>
            <a:ext cx="733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“Ranges” for </a:t>
            </a:r>
            <a:r>
              <a:rPr lang="en-US" sz="2800" dirty="0"/>
              <a:t>missiles launched from North </a:t>
            </a:r>
            <a:r>
              <a:rPr lang="en-US" sz="2800" dirty="0" smtClean="0"/>
              <a:t>Korea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33" y="2662138"/>
            <a:ext cx="3810000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532" y="5871257"/>
            <a:ext cx="3289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Originally published map </a:t>
            </a:r>
          </a:p>
          <a:p>
            <a:pPr algn="ctr"/>
            <a:r>
              <a:rPr lang="en-US" sz="2400" dirty="0" smtClean="0"/>
              <a:t>in major newspaper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82697" y="5887933"/>
            <a:ext cx="4441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Updated true buffer distance map </a:t>
            </a:r>
            <a:br>
              <a:rPr lang="en-US" sz="2400" dirty="0" smtClean="0"/>
            </a:br>
            <a:r>
              <a:rPr lang="en-US" sz="2400" dirty="0" smtClean="0"/>
              <a:t>(2 weeks later)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624038"/>
            <a:ext cx="3810000" cy="3124200"/>
            <a:chOff x="457200" y="2624038"/>
            <a:chExt cx="3810000" cy="3124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57200" y="2624038"/>
              <a:ext cx="3810000" cy="3124200"/>
            </a:xfrm>
            <a:prstGeom prst="line">
              <a:avLst/>
            </a:prstGeom>
            <a:ln w="76200" cmpd="sng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7200" y="2624038"/>
              <a:ext cx="3810000" cy="3124200"/>
            </a:xfrm>
            <a:prstGeom prst="line">
              <a:avLst/>
            </a:prstGeom>
            <a:ln w="76200" cmpd="sng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1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7" y="1872071"/>
            <a:ext cx="5118100" cy="41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7723" y="6107805"/>
            <a:ext cx="2387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Geodatabase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9608" y="3782383"/>
            <a:ext cx="1292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Vector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3147" y="4816323"/>
            <a:ext cx="15386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Imagery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93484" y="3678342"/>
            <a:ext cx="171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*.</a:t>
            </a:r>
            <a:r>
              <a:rPr lang="en-US" dirty="0" err="1" smtClean="0"/>
              <a:t>shp</a:t>
            </a:r>
            <a:r>
              <a:rPr lang="en-US" dirty="0" smtClean="0"/>
              <a:t> - </a:t>
            </a:r>
            <a:r>
              <a:rPr lang="en-US" dirty="0" err="1" smtClean="0"/>
              <a:t>shapefile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(*.dbf, *.</a:t>
            </a:r>
            <a:r>
              <a:rPr lang="en-US" dirty="0" err="1" smtClean="0"/>
              <a:t>shx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63752" y="6127063"/>
            <a:ext cx="132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*.</a:t>
            </a:r>
            <a:r>
              <a:rPr lang="en-US" dirty="0" err="1" smtClean="0"/>
              <a:t>gdb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93484" y="4902897"/>
            <a:ext cx="149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*.</a:t>
            </a:r>
            <a:r>
              <a:rPr lang="en-US" dirty="0" err="1" smtClean="0"/>
              <a:t>tif</a:t>
            </a:r>
            <a:r>
              <a:rPr lang="en-US" dirty="0" smtClean="0"/>
              <a:t> - </a:t>
            </a:r>
            <a:r>
              <a:rPr lang="en-US" dirty="0" err="1" smtClean="0"/>
              <a:t>GeoTIFF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93484" y="2769886"/>
            <a:ext cx="144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*.dbf – dbase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40817" y="1347857"/>
            <a:ext cx="159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</a:t>
            </a:r>
            <a:br>
              <a:rPr lang="en-US" dirty="0" smtClean="0"/>
            </a:br>
            <a:r>
              <a:rPr lang="en-US" dirty="0" smtClean="0"/>
              <a:t>file extensions: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902" y="1514276"/>
            <a:ext cx="3020898" cy="4611887"/>
          </a:xfrm>
        </p:spPr>
        <p:txBody>
          <a:bodyPr/>
          <a:lstStyle/>
          <a:p>
            <a:r>
              <a:rPr lang="en-US" dirty="0" smtClean="0"/>
              <a:t>Rows, Columns</a:t>
            </a:r>
          </a:p>
          <a:p>
            <a:r>
              <a:rPr lang="en-US" dirty="0" smtClean="0"/>
              <a:t>Data types: integer, float, character, date</a:t>
            </a:r>
          </a:p>
          <a:p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2" y="1247860"/>
            <a:ext cx="53467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GIS: Layers of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7" y="1417638"/>
            <a:ext cx="50800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445" y="1717807"/>
            <a:ext cx="350342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geographic information system </a:t>
            </a:r>
            <a:r>
              <a:rPr lang="en-US" dirty="0" smtClean="0"/>
              <a:t>(</a:t>
            </a:r>
            <a:r>
              <a:rPr lang="en-US" dirty="0"/>
              <a:t>GIS) integrates hardware, software, and data for capturing, managing, analyzing, and displaying all forms of geographically referenced information.</a:t>
            </a:r>
          </a:p>
          <a:p>
            <a:endParaRPr lang="en-US" dirty="0"/>
          </a:p>
          <a:p>
            <a:r>
              <a:rPr lang="en-US" dirty="0"/>
              <a:t>GIS allows us to view, understand, question, interpret, and visualize data in many ways that reveal relationships, patterns, and trends in the form of maps, globes, reports, and charts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GIS first termed by Roger Tomlinson (1968) A </a:t>
            </a:r>
            <a:r>
              <a:rPr lang="en-US" dirty="0"/>
              <a:t>Geographic Information System for Regional </a:t>
            </a:r>
            <a:r>
              <a:rPr lang="en-US" dirty="0" smtClean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25271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7" y="1549380"/>
            <a:ext cx="5564531" cy="192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95" y="3897235"/>
            <a:ext cx="5371565" cy="2879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647" y="1166784"/>
            <a:ext cx="174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to One: </a:t>
            </a:r>
            <a:r>
              <a:rPr lang="en-US" b="1" dirty="0" smtClean="0"/>
              <a:t>Join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6194" y="3495636"/>
            <a:ext cx="221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to Many: </a:t>
            </a:r>
            <a:r>
              <a:rPr lang="en-US" b="1" dirty="0" smtClean="0"/>
              <a:t>Relate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30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Classes (aka Vector)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96" y="1417638"/>
            <a:ext cx="49657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Vector: Multipart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15" y="1833681"/>
            <a:ext cx="675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2" y="1417637"/>
            <a:ext cx="7718257" cy="52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Vector: Tolerance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4" y="1460500"/>
            <a:ext cx="6579606" cy="4829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3927064"/>
            <a:ext cx="3075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Influences snapping behavior between vertices when editing or performing spatial analysis.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3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Vector: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85" y="1714178"/>
            <a:ext cx="8229600" cy="73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linear features connected, </a:t>
            </a:r>
            <a:r>
              <a:rPr lang="en-US" dirty="0" err="1" smtClean="0"/>
              <a:t>eg</a:t>
            </a:r>
            <a:r>
              <a:rPr lang="en-US" dirty="0" smtClean="0"/>
              <a:t> water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04" y="2242715"/>
            <a:ext cx="4026982" cy="226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6" y="3220293"/>
            <a:ext cx="2882900" cy="2387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8819" y="5502056"/>
            <a:ext cx="8229600" cy="73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Polygon features share edges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0049" y="6121656"/>
            <a:ext cx="8622996" cy="73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be explicitly handled during editing of feature classes in </a:t>
            </a:r>
            <a:r>
              <a:rPr lang="en-US" dirty="0" err="1" smtClean="0"/>
              <a:t>geodatabase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only implicitly with </a:t>
            </a:r>
            <a:r>
              <a:rPr lang="en-US" dirty="0" err="1" smtClean="0"/>
              <a:t>shapefile</a:t>
            </a:r>
            <a:r>
              <a:rPr lang="en-US" dirty="0" smtClean="0"/>
              <a:t> tolerances. Legacy of “</a:t>
            </a:r>
            <a:r>
              <a:rPr lang="en-US" dirty="0" err="1" smtClean="0"/>
              <a:t>coverages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615" y="1227971"/>
            <a:ext cx="833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Topology: sharing of edges, boundaries, nodes amongst features.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22" y="4375738"/>
            <a:ext cx="2802423" cy="1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310" y="1620996"/>
            <a:ext cx="8229600" cy="8421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“Raster is faster, but vector is corrector.”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95" y="2670269"/>
            <a:ext cx="7130881" cy="2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18338" cy="47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3" y="1637001"/>
            <a:ext cx="6024223" cy="45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Raster: Bands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1" y="1942759"/>
            <a:ext cx="7736245" cy="35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86" y="5617029"/>
            <a:ext cx="8826514" cy="105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First “GIS”: John Snow’s 1855 map of 1854 cholera outbreak in London spatially related to wells. Epidemiology.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86" y="1718087"/>
            <a:ext cx="3810000" cy="372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82" y="1861779"/>
            <a:ext cx="1550135" cy="233790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8529" y="1192753"/>
            <a:ext cx="3673574" cy="105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THEN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55255" y="1166306"/>
            <a:ext cx="4014425" cy="4274479"/>
            <a:chOff x="4855255" y="1166306"/>
            <a:chExt cx="4014425" cy="427447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5255" y="1718087"/>
              <a:ext cx="4014425" cy="3722698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025680" y="1166306"/>
              <a:ext cx="3673574" cy="10506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400" dirty="0" smtClean="0"/>
                <a:t>NOW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47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</a:t>
            </a:r>
            <a:r>
              <a:rPr lang="en-US" dirty="0" err="1" smtClean="0"/>
              <a:t>Rasters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Mosaic Datasets</a:t>
            </a:r>
          </a:p>
          <a:p>
            <a:r>
              <a:rPr lang="en-US" dirty="0" smtClean="0"/>
              <a:t>Raster Catalogs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12" y="1313919"/>
            <a:ext cx="3293103" cy="1478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5" y="2922592"/>
            <a:ext cx="3566316" cy="289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2256" y="54660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05" y="3248365"/>
            <a:ext cx="4976895" cy="2076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1981" y="5634426"/>
            <a:ext cx="113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NetCDF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3440760"/>
            <a:ext cx="4445000" cy="255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350" y="1232972"/>
            <a:ext cx="602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ultidimensional scientific data format</a:t>
            </a:r>
            <a:br>
              <a:rPr lang="en-US" dirty="0" smtClean="0"/>
            </a:br>
            <a:r>
              <a:rPr lang="en-US" dirty="0" smtClean="0"/>
              <a:t>developed open source by climate scientist community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20" y="1856209"/>
            <a:ext cx="4175500" cy="465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50" y="128942"/>
            <a:ext cx="2476500" cy="165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50" y="1856209"/>
            <a:ext cx="4399066" cy="12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Triangulated Irregular Network (TIN)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40" y="1417637"/>
            <a:ext cx="7416685" cy="4509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504" y="6043404"/>
            <a:ext cx="8043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TINs are much less common than other formats, but sometimes used as a simplified </a:t>
            </a:r>
            <a:br>
              <a:rPr lang="en-US" dirty="0" smtClean="0"/>
            </a:br>
            <a:r>
              <a:rPr lang="en-US" dirty="0" smtClean="0"/>
              <a:t>representation of a raster surface.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Geodatabases</a:t>
            </a:r>
            <a:r>
              <a:rPr lang="en-US" dirty="0" smtClean="0"/>
              <a:t> (</a:t>
            </a:r>
            <a:r>
              <a:rPr lang="en-US" dirty="0" err="1" smtClean="0"/>
              <a:t>gdb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18435" cy="50674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Personal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pPr lvl="1"/>
            <a:r>
              <a:rPr lang="en-US" dirty="0" smtClean="0"/>
              <a:t>Single file Microsoft Access database (*.</a:t>
            </a:r>
            <a:r>
              <a:rPr lang="en-US" dirty="0" err="1" smtClean="0"/>
              <a:t>mdb</a:t>
            </a:r>
            <a:r>
              <a:rPr lang="en-US" dirty="0" smtClean="0"/>
              <a:t>) with spatial tables, so Query wizard</a:t>
            </a:r>
          </a:p>
          <a:p>
            <a:pPr lvl="1"/>
            <a:r>
              <a:rPr lang="en-US" dirty="0" smtClean="0"/>
              <a:t>2 GB / </a:t>
            </a:r>
            <a:r>
              <a:rPr lang="en-US" dirty="0" err="1" smtClean="0"/>
              <a:t>db</a:t>
            </a:r>
            <a:endParaRPr lang="en-US" dirty="0" smtClean="0"/>
          </a:p>
          <a:p>
            <a:pPr lvl="1"/>
            <a:r>
              <a:rPr lang="en-US" dirty="0" smtClean="0"/>
              <a:t>Only Windows</a:t>
            </a:r>
          </a:p>
          <a:p>
            <a:r>
              <a:rPr lang="en-US" b="1" dirty="0" smtClean="0"/>
              <a:t>File </a:t>
            </a:r>
            <a:r>
              <a:rPr lang="en-US" b="1" dirty="0" err="1" smtClean="0"/>
              <a:t>geodatabase</a:t>
            </a:r>
            <a:r>
              <a:rPr lang="en-US" b="1" dirty="0" smtClean="0"/>
              <a:t> (recommended)</a:t>
            </a:r>
          </a:p>
          <a:p>
            <a:pPr lvl="1"/>
            <a:r>
              <a:rPr lang="en-US" dirty="0" smtClean="0"/>
              <a:t>Folder (*.</a:t>
            </a:r>
            <a:r>
              <a:rPr lang="en-US" dirty="0" err="1" smtClean="0"/>
              <a:t>gdb</a:t>
            </a:r>
            <a:r>
              <a:rPr lang="en-US" dirty="0" smtClean="0"/>
              <a:t>) of files</a:t>
            </a:r>
          </a:p>
          <a:p>
            <a:pPr lvl="1"/>
            <a:r>
              <a:rPr lang="en-US" dirty="0" smtClean="0"/>
              <a:t>1 TB / dataset, 256 TB / image</a:t>
            </a:r>
          </a:p>
          <a:p>
            <a:pPr lvl="1"/>
            <a:r>
              <a:rPr lang="en-US" dirty="0" smtClean="0"/>
              <a:t>Cross platform</a:t>
            </a:r>
          </a:p>
          <a:p>
            <a:r>
              <a:rPr lang="en-US" dirty="0" smtClean="0"/>
              <a:t>Enterprise </a:t>
            </a:r>
            <a:r>
              <a:rPr lang="en-US" dirty="0" err="1"/>
              <a:t>geodatabase</a:t>
            </a:r>
            <a:endParaRPr lang="en-US" dirty="0" smtClean="0"/>
          </a:p>
          <a:p>
            <a:pPr lvl="1"/>
            <a:r>
              <a:rPr lang="en-US" dirty="0" smtClean="0"/>
              <a:t>Complex, multi-user environments</a:t>
            </a:r>
          </a:p>
          <a:p>
            <a:pPr lvl="1"/>
            <a:r>
              <a:rPr lang="en-US" dirty="0" smtClean="0"/>
              <a:t>MS SQL Server, Oracle, </a:t>
            </a:r>
            <a:r>
              <a:rPr lang="en-US" dirty="0" err="1" smtClean="0"/>
              <a:t>PostgreSQL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Desktop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98" y="1600200"/>
            <a:ext cx="5080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727" y="2159368"/>
            <a:ext cx="2470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/>
              <a:t>ArcCatalog</a:t>
            </a:r>
            <a:endParaRPr lang="en-US" sz="2800" dirty="0" smtClean="0"/>
          </a:p>
          <a:p>
            <a:pPr algn="r"/>
            <a:r>
              <a:rPr lang="en-US" sz="2800" dirty="0" smtClean="0"/>
              <a:t>(Model Builder)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2752" y="4182115"/>
            <a:ext cx="15350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/>
              <a:t>ArcMap</a:t>
            </a:r>
            <a:endParaRPr lang="en-US" sz="2800" dirty="0" smtClean="0"/>
          </a:p>
          <a:p>
            <a:pPr algn="r"/>
            <a:r>
              <a:rPr lang="en-US" sz="2800" dirty="0" err="1" smtClean="0">
                <a:solidFill>
                  <a:srgbClr val="7F7F7F"/>
                </a:solidFill>
              </a:rPr>
              <a:t>ArcScene</a:t>
            </a:r>
            <a:endParaRPr lang="en-US" sz="2800" dirty="0" smtClean="0">
              <a:solidFill>
                <a:srgbClr val="7F7F7F"/>
              </a:solidFill>
            </a:endParaRPr>
          </a:p>
          <a:p>
            <a:pPr algn="r"/>
            <a:r>
              <a:rPr lang="en-US" sz="2800" dirty="0" err="1" smtClean="0">
                <a:solidFill>
                  <a:srgbClr val="7F7F7F"/>
                </a:solidFill>
              </a:rPr>
              <a:t>ArcGlobe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798" y="4497206"/>
            <a:ext cx="176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ArcCatalog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176" y="1523474"/>
            <a:ext cx="2832942" cy="185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Licensing:</a:t>
            </a:r>
          </a:p>
          <a:p>
            <a:r>
              <a:rPr lang="en-US" sz="2000" dirty="0" err="1" smtClean="0"/>
              <a:t>ArcInfo</a:t>
            </a:r>
            <a:r>
              <a:rPr lang="en-US" sz="2000" dirty="0" smtClean="0"/>
              <a:t> (most)</a:t>
            </a:r>
          </a:p>
          <a:p>
            <a:r>
              <a:rPr lang="en-US" sz="2000" dirty="0" err="1" smtClean="0"/>
              <a:t>ArcEditor</a:t>
            </a:r>
            <a:endParaRPr lang="en-US" sz="2000" dirty="0" smtClean="0"/>
          </a:p>
          <a:p>
            <a:r>
              <a:rPr lang="en-US" sz="2000" dirty="0" smtClean="0"/>
              <a:t>ArcView (least)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03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ArcCatalog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7100"/>
            <a:ext cx="7901043" cy="5022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1948" y="1232972"/>
            <a:ext cx="475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 Windows Explorer for your spatial data files.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Folder, Refresh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2" y="1417638"/>
            <a:ext cx="5322339" cy="384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2891" y="1417638"/>
            <a:ext cx="28655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Have to Connect to Folder before being able to browse.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295" y="5007413"/>
            <a:ext cx="1485505" cy="1850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4945" y="4163722"/>
            <a:ext cx="31674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Often need to refresh to see newly generated layers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in Catalog 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9" y="1212367"/>
            <a:ext cx="7525814" cy="58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ArcCatalog</a:t>
            </a:r>
            <a:r>
              <a:rPr lang="en-US" dirty="0" smtClean="0"/>
              <a:t>: Preview pane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44" y="1529586"/>
            <a:ext cx="6430844" cy="53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ArcCatalog</a:t>
            </a:r>
            <a:r>
              <a:rPr lang="en-US" dirty="0" smtClean="0"/>
              <a:t>: Description pane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8300"/>
            <a:ext cx="8331200" cy="521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9629" y="991969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 Metadata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ArcGIS Applications</a:t>
            </a:r>
          </a:p>
          <a:p>
            <a:pPr lvl="1"/>
            <a:r>
              <a:rPr lang="en-US" dirty="0" smtClean="0"/>
              <a:t>Browse with </a:t>
            </a:r>
            <a:r>
              <a:rPr lang="en-US" dirty="0" err="1" smtClean="0"/>
              <a:t>ArcCatalog</a:t>
            </a:r>
            <a:endParaRPr lang="en-US" dirty="0" smtClean="0"/>
          </a:p>
          <a:p>
            <a:pPr lvl="1"/>
            <a:r>
              <a:rPr lang="en-US" dirty="0" smtClean="0"/>
              <a:t>Map with ArcMap</a:t>
            </a:r>
          </a:p>
          <a:p>
            <a:pPr lvl="1"/>
            <a:r>
              <a:rPr lang="en-US" dirty="0" smtClean="0"/>
              <a:t>Model with Model Builder (</a:t>
            </a:r>
            <a:r>
              <a:rPr lang="en-US" dirty="0" err="1"/>
              <a:t>g</a:t>
            </a:r>
            <a:r>
              <a:rPr lang="en-US" dirty="0" err="1" smtClean="0"/>
              <a:t>eoprocessing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Editing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3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ArcCatalog</a:t>
            </a:r>
            <a:r>
              <a:rPr lang="en-US" dirty="0" smtClean="0"/>
              <a:t>: Create New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3914"/>
            <a:ext cx="76073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Map Document (*.</a:t>
            </a:r>
            <a:r>
              <a:rPr lang="en-US" dirty="0" err="1" smtClean="0"/>
              <a:t>mxd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78" y="1359592"/>
            <a:ext cx="3091522" cy="465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30559"/>
            <a:ext cx="4601690" cy="3151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512" y="5477349"/>
            <a:ext cx="6427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Default </a:t>
            </a:r>
            <a:r>
              <a:rPr lang="en-US" sz="3200" dirty="0" err="1" smtClean="0"/>
              <a:t>geodatabase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Relative pathnames recommended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3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ArcMap</a:t>
            </a:r>
            <a:r>
              <a:rPr lang="en-US" dirty="0" smtClean="0"/>
              <a:t>: Data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29" y="1216935"/>
            <a:ext cx="7607300" cy="5372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44044">
            <a:off x="641326" y="5211755"/>
            <a:ext cx="1762023" cy="5047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ArcMap</a:t>
            </a:r>
            <a:r>
              <a:rPr lang="en-US" dirty="0" smtClean="0"/>
              <a:t>: Layout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744" y="581165"/>
            <a:ext cx="2098256" cy="7119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printing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5" y="1298973"/>
            <a:ext cx="76073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9" y="1994610"/>
            <a:ext cx="3595239" cy="2417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910" y="1409497"/>
            <a:ext cx="395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Data button for accessing local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3" y="1514276"/>
            <a:ext cx="203200" cy="20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61" y="2117981"/>
            <a:ext cx="36957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7808" y="1417638"/>
            <a:ext cx="313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drag from Catalog window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03" y="4599815"/>
            <a:ext cx="3033858" cy="2193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6111" y="5308106"/>
            <a:ext cx="286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you need to have the folder “connected” first before being able to browse.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Layers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02" y="1577028"/>
            <a:ext cx="203200" cy="20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6677" y="1500576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 data </a:t>
            </a:r>
            <a:r>
              <a:rPr lang="en-US" dirty="0" smtClean="0"/>
              <a:t>arrow, </a:t>
            </a:r>
            <a:r>
              <a:rPr lang="en-US" b="1" dirty="0" smtClean="0"/>
              <a:t>Add data from ArcGIS Online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58" y="1869908"/>
            <a:ext cx="8483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Contents: Layer </a:t>
            </a:r>
            <a:r>
              <a:rPr lang="en-US" dirty="0" err="1" smtClean="0"/>
              <a:t>Symbology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014"/>
            <a:ext cx="6083300" cy="485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52508"/>
            <a:ext cx="3810000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6" y="2936003"/>
            <a:ext cx="2844800" cy="2565400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4796716" y="1613895"/>
            <a:ext cx="624966" cy="110528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Properties: </a:t>
            </a:r>
            <a:r>
              <a:rPr lang="en-US" dirty="0" err="1" smtClean="0"/>
              <a:t>Symbology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485900"/>
            <a:ext cx="7581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</a:t>
            </a:r>
            <a:r>
              <a:rPr lang="en-US" dirty="0" err="1" smtClean="0"/>
              <a:t>Symbology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9" y="1282065"/>
            <a:ext cx="7581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</a:t>
            </a:r>
            <a:r>
              <a:rPr lang="en-US" dirty="0" err="1" smtClean="0"/>
              <a:t>Symobology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473200"/>
            <a:ext cx="64897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Georeferencing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2882"/>
            <a:ext cx="73025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</a:t>
            </a:r>
            <a:r>
              <a:rPr lang="en-US" dirty="0" err="1" smtClean="0"/>
              <a:t>Symobology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10" y="1351404"/>
            <a:ext cx="60452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subset: Definition Query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7" y="1711903"/>
            <a:ext cx="6183014" cy="44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</a:t>
            </a:r>
            <a:r>
              <a:rPr lang="en-US" b="1" dirty="0" smtClean="0"/>
              <a:t>Identify</a:t>
            </a:r>
            <a:r>
              <a:rPr lang="en-US" dirty="0" smtClean="0"/>
              <a:t> tool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920" y="1707286"/>
            <a:ext cx="462841" cy="462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29" y="2120900"/>
            <a:ext cx="4572000" cy="473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29" y="2120900"/>
            <a:ext cx="45720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Features Interactively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56" y="2675654"/>
            <a:ext cx="3330244" cy="4304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2" y="4580862"/>
            <a:ext cx="2999880" cy="227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96154"/>
            <a:ext cx="3898900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45647"/>
            <a:ext cx="457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Features by Attribute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77" y="1889831"/>
            <a:ext cx="3759200" cy="513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14663"/>
            <a:ext cx="364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</a:t>
            </a:r>
            <a:r>
              <a:rPr lang="en-US" b="1" dirty="0"/>
              <a:t>Selection</a:t>
            </a:r>
            <a:r>
              <a:rPr lang="en-US" dirty="0"/>
              <a:t> &gt; </a:t>
            </a:r>
            <a:r>
              <a:rPr lang="en-US" b="1" dirty="0"/>
              <a:t>Select By Attributes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36" y="1783995"/>
            <a:ext cx="3606800" cy="224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0557" y="4827771"/>
            <a:ext cx="414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Standard Query Language (SQL)</a:t>
            </a:r>
          </a:p>
        </p:txBody>
      </p:sp>
    </p:spTree>
    <p:extLst>
      <p:ext uri="{BB962C8B-B14F-4D97-AF65-F5344CB8AC3E}">
        <p14:creationId xmlns:p14="http://schemas.microsoft.com/office/powerpoint/2010/main" val="26660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Features by Location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14663"/>
            <a:ext cx="349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</a:t>
            </a:r>
            <a:r>
              <a:rPr lang="en-US" b="1" dirty="0"/>
              <a:t>Selection</a:t>
            </a:r>
            <a:r>
              <a:rPr lang="en-US" dirty="0"/>
              <a:t> &gt; </a:t>
            </a:r>
            <a:r>
              <a:rPr lang="en-US" b="1" dirty="0"/>
              <a:t>Select By </a:t>
            </a:r>
            <a:r>
              <a:rPr lang="en-US" b="1" dirty="0" smtClean="0"/>
              <a:t>Location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8068"/>
            <a:ext cx="3588710" cy="491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772" y="1121808"/>
            <a:ext cx="3362806" cy="2308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55" y="3430600"/>
            <a:ext cx="4031882" cy="33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417638"/>
            <a:ext cx="6223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ArcMap</a:t>
            </a:r>
            <a:r>
              <a:rPr lang="en-US" dirty="0" smtClean="0"/>
              <a:t>: Data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29" y="1216935"/>
            <a:ext cx="7607300" cy="5372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44044">
            <a:off x="641326" y="5211755"/>
            <a:ext cx="1762023" cy="5047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ArcMap</a:t>
            </a:r>
            <a:r>
              <a:rPr lang="en-US" dirty="0" smtClean="0"/>
              <a:t>: Layout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744" y="581165"/>
            <a:ext cx="2098256" cy="7119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printing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5" y="1298973"/>
            <a:ext cx="76073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editing and printing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200"/>
            <a:ext cx="3980783" cy="5710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54" y="1777687"/>
            <a:ext cx="3429000" cy="416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37" y="1998369"/>
            <a:ext cx="2007971" cy="35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41" y="1280476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Extent Indicator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0" y="1738601"/>
            <a:ext cx="17653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96" y="1603831"/>
            <a:ext cx="3531724" cy="4200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920" y="2002753"/>
            <a:ext cx="3533080" cy="2454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360" y="3720560"/>
            <a:ext cx="176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multiple </a:t>
            </a:r>
            <a:br>
              <a:rPr lang="en-US" sz="2400" dirty="0" smtClean="0"/>
            </a:br>
            <a:r>
              <a:rPr lang="en-US" sz="2400" dirty="0" smtClean="0"/>
              <a:t>data frames in a single Layout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2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3624059"/>
            <a:ext cx="4229100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250" y="5809305"/>
            <a:ext cx="11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Iterate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98346" cy="32927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Identify</a:t>
            </a:r>
            <a:r>
              <a:rPr lang="en-US" dirty="0" smtClean="0"/>
              <a:t> Goal / Question. </a:t>
            </a:r>
            <a:endParaRPr lang="en-US" dirty="0"/>
          </a:p>
          <a:p>
            <a:r>
              <a:rPr lang="en-US" b="1" dirty="0" smtClean="0"/>
              <a:t>Prep</a:t>
            </a:r>
            <a:r>
              <a:rPr lang="en-US" dirty="0" smtClean="0"/>
              <a:t> Data.</a:t>
            </a:r>
          </a:p>
          <a:p>
            <a:r>
              <a:rPr lang="en-US" b="1" dirty="0" smtClean="0"/>
              <a:t>Model</a:t>
            </a:r>
            <a:r>
              <a:rPr lang="en-US" dirty="0" smtClean="0"/>
              <a:t>. </a:t>
            </a:r>
            <a:r>
              <a:rPr lang="en-US" sz="2600" dirty="0" smtClean="0"/>
              <a:t>Build </a:t>
            </a:r>
            <a:r>
              <a:rPr lang="en-US" sz="2600" dirty="0"/>
              <a:t>the analysis model (typically performed using </a:t>
            </a:r>
            <a:r>
              <a:rPr lang="en-US" sz="2600" dirty="0" err="1"/>
              <a:t>geoprocessing</a:t>
            </a:r>
            <a:r>
              <a:rPr lang="en-US" sz="2600" dirty="0"/>
              <a:t>, but could be as simple as a few mouse clicks in </a:t>
            </a:r>
            <a:r>
              <a:rPr lang="en-US" sz="2600" dirty="0" err="1"/>
              <a:t>ArcMap</a:t>
            </a:r>
            <a:r>
              <a:rPr lang="en-US" sz="2600" dirty="0"/>
              <a:t>). </a:t>
            </a:r>
            <a:r>
              <a:rPr lang="en-US" sz="2600" dirty="0" smtClean="0"/>
              <a:t>Execute </a:t>
            </a:r>
            <a:r>
              <a:rPr lang="en-US" sz="2600" dirty="0"/>
              <a:t>the model and generate results. </a:t>
            </a:r>
          </a:p>
          <a:p>
            <a:r>
              <a:rPr lang="en-US" b="1" dirty="0" smtClean="0"/>
              <a:t>Visualize</a:t>
            </a:r>
            <a:r>
              <a:rPr lang="en-US" dirty="0" smtClean="0"/>
              <a:t>. </a:t>
            </a:r>
            <a:r>
              <a:rPr lang="en-US" sz="2600" dirty="0" smtClean="0"/>
              <a:t>Explore</a:t>
            </a:r>
            <a:r>
              <a:rPr lang="en-US" sz="2600" dirty="0"/>
              <a:t>, evaluate, chart, summarize, interpret, visualize, understand, and analyze the results. </a:t>
            </a:r>
            <a:r>
              <a:rPr lang="en-US" sz="2600" dirty="0" smtClean="0"/>
              <a:t>Make </a:t>
            </a:r>
            <a:r>
              <a:rPr lang="en-US" sz="2600" dirty="0"/>
              <a:t>decisions and articulate </a:t>
            </a:r>
            <a:r>
              <a:rPr lang="en-US" sz="2600" dirty="0" smtClean="0"/>
              <a:t>your conclusions.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Geoprocessing</a:t>
            </a:r>
            <a:r>
              <a:rPr lang="en-US" dirty="0" smtClean="0"/>
              <a:t>: common 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25" y="1567020"/>
            <a:ext cx="74168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07" y="3931827"/>
            <a:ext cx="68961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36" y="1197688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Reprojecting</a:t>
            </a:r>
            <a:r>
              <a:rPr lang="en-US" dirty="0"/>
              <a:t> a dataset from one coordinate system to another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36" y="387483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Adding a field to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Geoprocessing</a:t>
            </a:r>
            <a:r>
              <a:rPr lang="en-US" dirty="0"/>
              <a:t>: common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548535"/>
          </a:xfrm>
        </p:spPr>
        <p:txBody>
          <a:bodyPr/>
          <a:lstStyle/>
          <a:p>
            <a:r>
              <a:rPr lang="en-US" dirty="0"/>
              <a:t>Generating buffer zones around </a:t>
            </a:r>
            <a:r>
              <a:rPr lang="en-US" dirty="0" smtClean="0"/>
              <a:t>features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Overlaying multiple sets of polygons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90" y="1973702"/>
            <a:ext cx="5021107" cy="181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33" y="4612763"/>
            <a:ext cx="40767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06" y="6350188"/>
            <a:ext cx="900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… </a:t>
            </a:r>
            <a:r>
              <a:rPr lang="en-US" sz="1200" dirty="0">
                <a:hlinkClick r:id="rId4"/>
              </a:rPr>
              <a:t>http://resources.arcgis.com/en/help/main/10.1/index.html#/An_introduction_to_the_commonly_used_GIS_tools/018p00000002000000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19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8" y="2210512"/>
            <a:ext cx="6782651" cy="4481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17638"/>
            <a:ext cx="665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in </a:t>
            </a:r>
            <a:r>
              <a:rPr lang="en-US" b="1" dirty="0" err="1" smtClean="0"/>
              <a:t>Geoprocessing</a:t>
            </a:r>
            <a:r>
              <a:rPr lang="en-US" dirty="0" smtClean="0"/>
              <a:t> menu </a:t>
            </a:r>
            <a:r>
              <a:rPr lang="en-US" dirty="0"/>
              <a:t>found on the Standard </a:t>
            </a:r>
            <a:r>
              <a:rPr lang="en-US" dirty="0" smtClean="0"/>
              <a:t>toolbar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 Search</a:t>
            </a:r>
            <a:r>
              <a:rPr lang="en-US" dirty="0" smtClean="0"/>
              <a:t> window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081" y="1811892"/>
            <a:ext cx="271547" cy="2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6659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in </a:t>
            </a:r>
            <a:r>
              <a:rPr lang="en-US" b="1" dirty="0" err="1" smtClean="0"/>
              <a:t>Geoprocessing</a:t>
            </a:r>
            <a:r>
              <a:rPr lang="en-US" dirty="0" smtClean="0"/>
              <a:t> menu </a:t>
            </a:r>
            <a:r>
              <a:rPr lang="en-US" dirty="0"/>
              <a:t>found on the Standard </a:t>
            </a:r>
            <a:r>
              <a:rPr lang="en-US" dirty="0" smtClean="0"/>
              <a:t>toolbar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 Search</a:t>
            </a:r>
            <a:r>
              <a:rPr lang="en-US" dirty="0" smtClean="0"/>
              <a:t> window  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Browse in </a:t>
            </a:r>
            <a:r>
              <a:rPr lang="en-US" dirty="0"/>
              <a:t>the Catalog </a:t>
            </a:r>
            <a:r>
              <a:rPr lang="en-US" dirty="0" smtClean="0"/>
              <a:t>window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81" y="1811892"/>
            <a:ext cx="271547" cy="2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865" y="2015093"/>
            <a:ext cx="353007" cy="353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00" y="2384911"/>
            <a:ext cx="5749743" cy="44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Tools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6659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Some in </a:t>
            </a:r>
            <a:r>
              <a:rPr lang="en-US" b="1" dirty="0" err="1" smtClean="0"/>
              <a:t>Geoprocessing</a:t>
            </a:r>
            <a:r>
              <a:rPr lang="en-US" dirty="0" smtClean="0"/>
              <a:t> menu </a:t>
            </a:r>
            <a:r>
              <a:rPr lang="en-US" dirty="0"/>
              <a:t>found on the Standard </a:t>
            </a:r>
            <a:r>
              <a:rPr lang="en-US" dirty="0" smtClean="0"/>
              <a:t>toolbar</a:t>
            </a: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 Search</a:t>
            </a:r>
            <a:r>
              <a:rPr lang="en-US" dirty="0" smtClean="0"/>
              <a:t> window  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Browse in </a:t>
            </a:r>
            <a:r>
              <a:rPr lang="en-US" dirty="0"/>
              <a:t>the Catalog </a:t>
            </a:r>
            <a:r>
              <a:rPr lang="en-US" dirty="0" smtClean="0"/>
              <a:t>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Browse in </a:t>
            </a:r>
            <a:r>
              <a:rPr lang="en-US" dirty="0"/>
              <a:t>the </a:t>
            </a:r>
            <a:r>
              <a:rPr lang="en-US" dirty="0" err="1"/>
              <a:t>ArcToolbox</a:t>
            </a:r>
            <a:r>
              <a:rPr lang="en-US" dirty="0"/>
              <a:t> </a:t>
            </a:r>
            <a:r>
              <a:rPr lang="en-US" dirty="0" smtClean="0"/>
              <a:t>window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81" y="1811892"/>
            <a:ext cx="271547" cy="271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865" y="2015093"/>
            <a:ext cx="353007" cy="353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872" y="2368100"/>
            <a:ext cx="353007" cy="353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615" y="1949962"/>
            <a:ext cx="4536385" cy="45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dialog and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5" y="1213048"/>
            <a:ext cx="5448097" cy="4083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652" y="4778924"/>
            <a:ext cx="3791286" cy="1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&amp; </a:t>
            </a:r>
            <a:r>
              <a:rPr lang="en-US" dirty="0" err="1" smtClean="0"/>
              <a:t>ModelBuilder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6" y="1523565"/>
            <a:ext cx="5161182" cy="47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6782" y="6293201"/>
            <a:ext cx="343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</a:t>
            </a:r>
            <a:r>
              <a:rPr lang="en-US" dirty="0"/>
              <a:t> &gt; </a:t>
            </a:r>
            <a:r>
              <a:rPr lang="en-US" b="1" dirty="0"/>
              <a:t>Export</a:t>
            </a:r>
            <a:r>
              <a:rPr lang="en-US" dirty="0"/>
              <a:t> &gt; </a:t>
            </a:r>
            <a:r>
              <a:rPr lang="en-US" b="1" dirty="0"/>
              <a:t>To Python Script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2077" y="4290448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Scientific Workflow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Repeatable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Updatable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Easy to read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78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054" y="1600200"/>
            <a:ext cx="359074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Settings used varies by tool. For instance, </a:t>
            </a:r>
            <a:r>
              <a:rPr lang="en-US" dirty="0"/>
              <a:t>with </a:t>
            </a:r>
            <a:r>
              <a:rPr lang="en-US" b="1" dirty="0"/>
              <a:t>Polygon to </a:t>
            </a:r>
            <a:r>
              <a:rPr lang="en-US" b="1" dirty="0" smtClean="0"/>
              <a:t>Raster</a:t>
            </a:r>
            <a:r>
              <a:rPr lang="en-US" dirty="0" smtClean="0"/>
              <a:t> tool:</a:t>
            </a:r>
          </a:p>
          <a:p>
            <a:r>
              <a:rPr lang="en-US" dirty="0" smtClean="0"/>
              <a:t>Snap raster</a:t>
            </a:r>
          </a:p>
          <a:p>
            <a:r>
              <a:rPr lang="en-US" dirty="0" smtClean="0"/>
              <a:t>Cell size</a:t>
            </a:r>
          </a:p>
          <a:p>
            <a:r>
              <a:rPr lang="en-US" dirty="0" smtClean="0"/>
              <a:t>Output Coordinate System</a:t>
            </a:r>
          </a:p>
          <a:p>
            <a:r>
              <a:rPr lang="en-US" dirty="0" smtClean="0"/>
              <a:t>Extent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7117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Coordinate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99054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2115521"/>
            <a:ext cx="892810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690" y="1514276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 from the Python window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379" y="1514276"/>
            <a:ext cx="438420" cy="438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675" y="5780299"/>
            <a:ext cx="545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Advantages: easily repeatable, simple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Tip: use Python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588" y="1490909"/>
            <a:ext cx="4292706" cy="360658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tool </a:t>
            </a:r>
            <a:r>
              <a:rPr lang="en-US" dirty="0"/>
              <a:t>dialog </a:t>
            </a:r>
            <a:r>
              <a:rPr lang="en-US" dirty="0" smtClean="0"/>
              <a:t>to run.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finished, </a:t>
            </a:r>
            <a:r>
              <a:rPr lang="en-US" i="1" dirty="0" smtClean="0"/>
              <a:t>right</a:t>
            </a:r>
            <a:r>
              <a:rPr lang="en-US" i="1" dirty="0"/>
              <a:t>-click</a:t>
            </a:r>
            <a:r>
              <a:rPr lang="en-US" dirty="0"/>
              <a:t> </a:t>
            </a:r>
            <a:r>
              <a:rPr lang="en-US" dirty="0" smtClean="0"/>
              <a:t>in Results window click </a:t>
            </a:r>
            <a:r>
              <a:rPr lang="en-US" b="1" dirty="0"/>
              <a:t>Copy As Python Snippet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Paste into text file with your </a:t>
            </a:r>
            <a:r>
              <a:rPr lang="en-US" dirty="0"/>
              <a:t>Python </a:t>
            </a:r>
            <a:r>
              <a:rPr lang="en-US" dirty="0" smtClean="0"/>
              <a:t>code.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71" y="697772"/>
            <a:ext cx="433864" cy="43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0" y="2141154"/>
            <a:ext cx="4654804" cy="2100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970" y="5234834"/>
            <a:ext cx="8288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arcpy.Clip_analysis</a:t>
            </a:r>
            <a:r>
              <a:rPr lang="en-US" dirty="0">
                <a:latin typeface="Courier New"/>
                <a:cs typeface="Courier New"/>
              </a:rPr>
              <a:t>("E:/</a:t>
            </a:r>
            <a:r>
              <a:rPr lang="en-US" dirty="0" err="1">
                <a:latin typeface="Courier New"/>
                <a:cs typeface="Courier New"/>
              </a:rPr>
              <a:t>Example.gdb</a:t>
            </a:r>
            <a:r>
              <a:rPr lang="en-US" dirty="0">
                <a:latin typeface="Courier New"/>
                <a:cs typeface="Courier New"/>
              </a:rPr>
              <a:t>/streets"</a:t>
            </a:r>
            <a:r>
              <a:rPr lang="en-US" dirty="0" smtClean="0">
                <a:latin typeface="Courier New"/>
                <a:cs typeface="Courier New"/>
              </a:rPr>
              <a:t>,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 smtClean="0">
                <a:latin typeface="Courier New"/>
                <a:cs typeface="Courier New"/>
              </a:rPr>
              <a:t>                    "</a:t>
            </a:r>
            <a:r>
              <a:rPr lang="en-US" dirty="0">
                <a:latin typeface="Courier New"/>
                <a:cs typeface="Courier New"/>
              </a:rPr>
              <a:t>E:/</a:t>
            </a:r>
            <a:r>
              <a:rPr lang="en-US" dirty="0" err="1">
                <a:latin typeface="Courier New"/>
                <a:cs typeface="Courier New"/>
              </a:rPr>
              <a:t>Example.gdb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StudyArea</a:t>
            </a:r>
            <a:r>
              <a:rPr lang="en-US" dirty="0" smtClean="0">
                <a:latin typeface="Courier New"/>
                <a:cs typeface="Courier New"/>
              </a:rPr>
              <a:t>”,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dirty="0">
                <a:latin typeface="Courier New"/>
                <a:cs typeface="Courier New"/>
              </a:rPr>
              <a:t>   </a:t>
            </a:r>
            <a:r>
              <a:rPr lang="en-US" dirty="0" smtClean="0">
                <a:latin typeface="Courier New"/>
                <a:cs typeface="Courier New"/>
              </a:rPr>
              <a:t>                 "</a:t>
            </a:r>
            <a:r>
              <a:rPr lang="en-US" dirty="0">
                <a:latin typeface="Courier New"/>
                <a:cs typeface="Courier New"/>
              </a:rPr>
              <a:t>E:/</a:t>
            </a:r>
            <a:r>
              <a:rPr lang="en-US" dirty="0" err="1">
                <a:latin typeface="Courier New"/>
                <a:cs typeface="Courier New"/>
              </a:rPr>
              <a:t>Example.gdb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streets_Clip</a:t>
            </a:r>
            <a:r>
              <a:rPr lang="en-US" dirty="0">
                <a:latin typeface="Courier New"/>
                <a:cs typeface="Courier New"/>
              </a:rPr>
              <a:t>","#")</a:t>
            </a:r>
          </a:p>
        </p:txBody>
      </p:sp>
    </p:spTree>
    <p:extLst>
      <p:ext uri="{BB962C8B-B14F-4D97-AF65-F5344CB8AC3E}">
        <p14:creationId xmlns:p14="http://schemas.microsoft.com/office/powerpoint/2010/main" val="10033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Spatial Analyst Extension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86" y="1745785"/>
            <a:ext cx="3860800" cy="497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815" y="1245613"/>
            <a:ext cx="783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Customize &gt; Extensions from the main menu in any ArcGIS application.</a:t>
            </a:r>
          </a:p>
        </p:txBody>
      </p:sp>
    </p:spTree>
    <p:extLst>
      <p:ext uri="{BB962C8B-B14F-4D97-AF65-F5344CB8AC3E}">
        <p14:creationId xmlns:p14="http://schemas.microsoft.com/office/powerpoint/2010/main" val="28465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2" y="1872720"/>
            <a:ext cx="38227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34" y="3898900"/>
            <a:ext cx="3632200" cy="295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786" y="1883662"/>
            <a:ext cx="2645531" cy="2186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444" y="4245862"/>
            <a:ext cx="2673052" cy="25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287" y="1694441"/>
            <a:ext cx="2743200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2" y="1694441"/>
            <a:ext cx="50673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064" y="2292246"/>
            <a:ext cx="3602081" cy="4565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652" y="1196739"/>
            <a:ext cx="234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the Editor </a:t>
            </a:r>
            <a:r>
              <a:rPr lang="en-US" dirty="0" smtClean="0"/>
              <a:t>toolbar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218" y="1240649"/>
            <a:ext cx="340918" cy="3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01" y="1621170"/>
            <a:ext cx="4253875" cy="2583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86" y="4469167"/>
            <a:ext cx="3828989" cy="2388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564" y="5174486"/>
            <a:ext cx="2247900" cy="55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28" y="921886"/>
            <a:ext cx="2236137" cy="38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1" y="2108199"/>
            <a:ext cx="3451200" cy="3467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80" y="2108199"/>
            <a:ext cx="3496656" cy="36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41" y="1323303"/>
            <a:ext cx="8229600" cy="6245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Geographic to Projected</a:t>
            </a:r>
            <a:r>
              <a:rPr lang="en-US" b="1" dirty="0" smtClean="0"/>
              <a:t> </a:t>
            </a:r>
            <a:r>
              <a:rPr lang="en-US" dirty="0" smtClean="0"/>
              <a:t>Coordinate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1" y="2088267"/>
            <a:ext cx="3606800" cy="19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24" y="4181163"/>
            <a:ext cx="6056167" cy="2483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5708" y="2088267"/>
            <a:ext cx="4802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Unlike a geographic coordinate system, a projected coordinate system has constant lengths, angles, and areas across the two dimensions. However, all map projections representing the earth's surface as a flat map create </a:t>
            </a:r>
            <a:r>
              <a:rPr lang="en-US" b="1" dirty="0"/>
              <a:t>distortions</a:t>
            </a:r>
            <a:r>
              <a:rPr lang="en-US" dirty="0"/>
              <a:t> in some aspect of distance, </a:t>
            </a:r>
            <a:r>
              <a:rPr lang="en-US" b="1" dirty="0"/>
              <a:t>area</a:t>
            </a:r>
            <a:r>
              <a:rPr lang="en-US" dirty="0"/>
              <a:t>, </a:t>
            </a:r>
            <a:r>
              <a:rPr lang="en-US" b="1" dirty="0"/>
              <a:t>shape</a:t>
            </a:r>
            <a:r>
              <a:rPr lang="en-US" dirty="0"/>
              <a:t>, or </a:t>
            </a:r>
            <a:r>
              <a:rPr lang="en-US" b="1" dirty="0" smtClean="0"/>
              <a:t>direction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1349</Words>
  <Application>Microsoft Office PowerPoint</Application>
  <PresentationFormat>On-screen Show (4:3)</PresentationFormat>
  <Paragraphs>223</Paragraphs>
  <Slides>75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GIS Primer for  Landscape Ecology</vt:lpstr>
      <vt:lpstr>GIS: Layers of Data</vt:lpstr>
      <vt:lpstr>History</vt:lpstr>
      <vt:lpstr>Outline</vt:lpstr>
      <vt:lpstr>Georeferencing</vt:lpstr>
      <vt:lpstr>Spherical Earth</vt:lpstr>
      <vt:lpstr>Geographic Coordinate System</vt:lpstr>
      <vt:lpstr>Cartesian Coordinates</vt:lpstr>
      <vt:lpstr>Map Projections</vt:lpstr>
      <vt:lpstr>PowerPoint Presentation</vt:lpstr>
      <vt:lpstr>Visualizing Distortion of Projections</vt:lpstr>
      <vt:lpstr>Equal Angle or Area</vt:lpstr>
      <vt:lpstr>Compromise Projection</vt:lpstr>
      <vt:lpstr>Why are We changing the Maps?</vt:lpstr>
      <vt:lpstr>Why are We changing the Maps?</vt:lpstr>
      <vt:lpstr>Geodesic Distance, Area &amp; Buffer</vt:lpstr>
      <vt:lpstr>Geodesic Real World Example</vt:lpstr>
      <vt:lpstr>Common Data Types</vt:lpstr>
      <vt:lpstr>Table Basics</vt:lpstr>
      <vt:lpstr>Table Relationships</vt:lpstr>
      <vt:lpstr>Feature Classes (aka Vector)</vt:lpstr>
      <vt:lpstr>Vector: Multipart</vt:lpstr>
      <vt:lpstr>Vector</vt:lpstr>
      <vt:lpstr>Vector: Tolerance</vt:lpstr>
      <vt:lpstr>Vector: Topology</vt:lpstr>
      <vt:lpstr>Raster</vt:lpstr>
      <vt:lpstr>Raster</vt:lpstr>
      <vt:lpstr>Raster Uses</vt:lpstr>
      <vt:lpstr>Raster: Bands</vt:lpstr>
      <vt:lpstr>Extending Rasters</vt:lpstr>
      <vt:lpstr>NetCDF</vt:lpstr>
      <vt:lpstr>Triangulated Irregular Network (TIN)</vt:lpstr>
      <vt:lpstr>Geodatabases (gdb)</vt:lpstr>
      <vt:lpstr>ArcGIS Desktop</vt:lpstr>
      <vt:lpstr>ArcCatalog</vt:lpstr>
      <vt:lpstr>Connect to Folder, Refresh</vt:lpstr>
      <vt:lpstr>Items in Catalog tree</vt:lpstr>
      <vt:lpstr>ArcCatalog: Preview pane</vt:lpstr>
      <vt:lpstr>ArcCatalog: Description pane</vt:lpstr>
      <vt:lpstr>ArcCatalog: Create New Data</vt:lpstr>
      <vt:lpstr>Setup Map Document (*.mxd)</vt:lpstr>
      <vt:lpstr>ArcMap: Data View</vt:lpstr>
      <vt:lpstr>ArcMap: Layout View</vt:lpstr>
      <vt:lpstr>Add Layers</vt:lpstr>
      <vt:lpstr>Add Layers</vt:lpstr>
      <vt:lpstr>Table of Contents: Layer Symbology</vt:lpstr>
      <vt:lpstr>Layer Properties: Symbology </vt:lpstr>
      <vt:lpstr>Layer Symbology</vt:lpstr>
      <vt:lpstr>Layer Symobology</vt:lpstr>
      <vt:lpstr>Layer Symobology</vt:lpstr>
      <vt:lpstr>Layer subset: Definition Query</vt:lpstr>
      <vt:lpstr>Identifying features</vt:lpstr>
      <vt:lpstr>Select Features Interactively</vt:lpstr>
      <vt:lpstr>Select Features by Attribute</vt:lpstr>
      <vt:lpstr>Select Features by Location</vt:lpstr>
      <vt:lpstr>Cartography</vt:lpstr>
      <vt:lpstr>ArcMap: Data View</vt:lpstr>
      <vt:lpstr>ArcMap: Layout View</vt:lpstr>
      <vt:lpstr>Layout editing and printing</vt:lpstr>
      <vt:lpstr>Add an Extent Indicator Map</vt:lpstr>
      <vt:lpstr>Geoprocessing</vt:lpstr>
      <vt:lpstr>Geoprocessing: common tasks</vt:lpstr>
      <vt:lpstr>Geoprocessing: common tasks</vt:lpstr>
      <vt:lpstr>Finding Tools</vt:lpstr>
      <vt:lpstr>Finding Tools</vt:lpstr>
      <vt:lpstr>Finding Tools</vt:lpstr>
      <vt:lpstr>Tool dialog and results</vt:lpstr>
      <vt:lpstr>Models &amp; ModelBuilder</vt:lpstr>
      <vt:lpstr>Environment Settings</vt:lpstr>
      <vt:lpstr>Python Window</vt:lpstr>
      <vt:lpstr>Tip: use Python Snippets</vt:lpstr>
      <vt:lpstr>Add Spatial Analyst Extension</vt:lpstr>
      <vt:lpstr>Editing</vt:lpstr>
      <vt:lpstr>Editing</vt:lpstr>
      <vt:lpstr>Editing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Planning Labs Introduction</dc:title>
  <dc:creator>Ben Best</dc:creator>
  <cp:lastModifiedBy>Ben Best</cp:lastModifiedBy>
  <cp:revision>87</cp:revision>
  <dcterms:created xsi:type="dcterms:W3CDTF">2011-01-08T04:17:23Z</dcterms:created>
  <dcterms:modified xsi:type="dcterms:W3CDTF">2015-01-08T12:39:34Z</dcterms:modified>
</cp:coreProperties>
</file>